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2392" r:id="rId3"/>
    <p:sldId id="2393" r:id="rId4"/>
    <p:sldId id="2394" r:id="rId5"/>
    <p:sldId id="2395" r:id="rId6"/>
    <p:sldId id="2396" r:id="rId7"/>
    <p:sldId id="2397" r:id="rId8"/>
    <p:sldId id="2398" r:id="rId9"/>
    <p:sldId id="2399" r:id="rId10"/>
    <p:sldId id="2400" r:id="rId11"/>
    <p:sldId id="2402" r:id="rId12"/>
    <p:sldId id="2401" r:id="rId13"/>
    <p:sldId id="2403" r:id="rId14"/>
    <p:sldId id="2404" r:id="rId15"/>
    <p:sldId id="2405" r:id="rId16"/>
    <p:sldId id="2406" r:id="rId17"/>
    <p:sldId id="2407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905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C5E0E-0D92-B181-8DD6-D76270D4F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5BD989F-1210-6F49-1E1D-A1B98900C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F33B300-66B1-20F2-6050-5736503D8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AF5BB9-D108-FB42-E765-895127F03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1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EAB6A-7567-817D-A1D1-680509C09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F7384DD-0AEC-CA7C-1A09-3EB1A9EFD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A0BB517-2720-456B-FE63-AAAFC1036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3FDAB4B-A3A8-3A3D-030C-32A37B6AC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55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E4C7B-07BD-5F24-FF44-A1001FAE1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ED60BF7-6BE7-6935-0F96-460EF9E11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EDA8D9E-4F9D-4A39-385A-A09922471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6F88DE5-77CA-E885-BEEC-84AC1D134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621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DEA1-7B41-5435-E7AC-7953C76B0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30F096C-E0D2-FD2A-2351-8988ABE0C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75F146A-BAFC-6316-C0E8-15EB8FD0B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FC07DF-5289-C10B-C105-579BB9F24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7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1E81B-4389-6421-F0D0-C67A7F8E5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A4A25E7-A2A7-A58C-DE8B-612461D26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AB54065-DEF5-9462-1753-BF7216FB7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0EB8E2-A1B3-8D59-F5AC-B1C816FD1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476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27870-4E65-5A02-C46D-60C6D0751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79A6C7D-D9A0-4559-10CB-77C65A1FC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5F833B7-2020-3F52-6419-D508502B8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5617AC-819F-C5AA-D99E-190267E84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992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138DD-DA95-AB5F-953C-420CB27AF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C290919-44D4-F706-C3D7-F06A96ABA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7611A22-45FE-A2A7-D713-928ADF56B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6BF79B5-E381-E69F-4564-ED8BA3955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174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1A81-E4B2-C5FF-DA8D-0F497CAAF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A611CA7-5BE6-0553-4F6A-82D16D721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EB7104-0936-44AE-04E9-56D95E7C8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3E965E-21CD-DFD6-BFB6-423A25DBC1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758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22969-337A-4D86-0930-EDD365A08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9F3A2F9-4C12-1C95-5F07-A68A649EB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280159B-CE84-F723-A3D0-DC7F48695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130171-96FF-57AF-3741-582E7113C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588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B45B-53E0-4C39-BF00-A917AF4CB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1315C43-E8AB-FB43-5C3C-D0626B8182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0AF4E9B-8A59-6534-E5C7-36D0B5229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FFDBF7-36C6-E7F1-598A-A1584D667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180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CBC73-EFD2-EB3E-1174-60E12B15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3D0B96-6956-CA5C-7E98-DE29D7BA1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BF095A8-85A0-E325-319F-836F4929D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5BC19C7-7221-9818-704A-C7C58CEF9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734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93EF9-E214-E9B8-0140-9B21C48F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3C6B93-D841-9D55-FC68-FC6284CF2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1551B57-AA2E-25C6-20EE-C71A6CBD4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FC4D51-7195-8EE7-521E-6319AD1C2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443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E07EE-AD35-163D-17E4-5A9FA6E7B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7CD9A3E-6B24-B002-7751-C1CF36225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6AE2588-E435-E07A-9417-E8ACC61B1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248F2FA-884F-28D6-49B8-02560A8AA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7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A786-BA57-0231-D3F4-3E7EEE035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ED8D961-93FF-D3FF-6DC9-4384C1526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A58C45-6092-3603-58F9-1DFFB36EA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C62D018-2783-7CC0-7553-DF2D5388E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850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92B1-7264-91A6-0DC5-AC97F5D5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36B2220-5431-C888-771E-C634028104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8E06289-A4BA-7672-C0E7-0D78C359F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2F0E63-B5DD-33A3-1C5C-2812D492A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369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2F480-63B2-D869-7E8F-FA18B46E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C49B9B-D40F-C277-0709-C5CBEBA86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632195B-99A4-4870-E27A-A822518ED7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5D26DE-E42C-2180-A6B7-98163DAEA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2B056-291E-4CBD-AB49-931EED2CC95B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7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L_intern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ASTER_slide 16-9_interno con partne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-203"/>
            <a:ext cx="12191283" cy="6858000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ctrTitle" hasCustomPrompt="1"/>
          </p:nvPr>
        </p:nvSpPr>
        <p:spPr>
          <a:xfrm>
            <a:off x="403412" y="295527"/>
            <a:ext cx="11205882" cy="88066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56633"/>
                </a:solidFill>
                <a:latin typeface="Titillium Web" panose="00000500000000000000" pitchFamily="2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0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403412" y="1176196"/>
            <a:ext cx="11205882" cy="5106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Titillium Web" panose="00000500000000000000" pitchFamily="2" charset="0"/>
                <a:cs typeface="Helvetic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Testo</a:t>
            </a:r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-116781" y="198528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435F6E-70B7-28DD-849D-3DB4CD78E0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055" y="6403484"/>
            <a:ext cx="1089890" cy="4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0" y="408738"/>
            <a:ext cx="12192000" cy="4042311"/>
          </a:xfrm>
        </p:spPr>
        <p:txBody>
          <a:bodyPr/>
          <a:lstStyle/>
          <a:p>
            <a:r>
              <a:rPr lang="it-IT"/>
              <a:t>Titolo presentazione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3B8D52F-6449-C0BC-0C7F-1910C6F13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625" y="5283299"/>
            <a:ext cx="2138026" cy="9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9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L_intern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ASTER_slide 16-9_interno con partne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" y="-203"/>
            <a:ext cx="12191283" cy="6858000"/>
          </a:xfrm>
          <a:prstGeom prst="rect">
            <a:avLst/>
          </a:prstGeom>
        </p:spPr>
      </p:pic>
      <p:sp>
        <p:nvSpPr>
          <p:cNvPr id="9" name="Titolo 1"/>
          <p:cNvSpPr>
            <a:spLocks noGrp="1"/>
          </p:cNvSpPr>
          <p:nvPr>
            <p:ph type="ctrTitle" hasCustomPrompt="1"/>
          </p:nvPr>
        </p:nvSpPr>
        <p:spPr>
          <a:xfrm>
            <a:off x="403412" y="295527"/>
            <a:ext cx="11205882" cy="88066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56633"/>
                </a:solidFill>
                <a:latin typeface="Titillium Web" panose="00000500000000000000" pitchFamily="2" charset="0"/>
              </a:defRPr>
            </a:lvl1pPr>
          </a:lstStyle>
          <a:p>
            <a:r>
              <a:rPr lang="it-IT"/>
              <a:t>Titolo</a:t>
            </a:r>
          </a:p>
        </p:txBody>
      </p:sp>
      <p:sp>
        <p:nvSpPr>
          <p:cNvPr id="10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403412" y="1176196"/>
            <a:ext cx="11205882" cy="51066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Titillium Web" panose="00000500000000000000" pitchFamily="2" charset="0"/>
                <a:cs typeface="Helvetica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Testo</a:t>
            </a:r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-116781" y="198528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D435F6E-70B7-28DD-849D-3DB4CD78E0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055" y="6403484"/>
            <a:ext cx="1089890" cy="4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2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MASTER_slide 16-9_TAPPO con partner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283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0" y="408737"/>
            <a:ext cx="12191283" cy="5542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312736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609585" rtl="0" eaLnBrk="1" latinLnBrk="0" hangingPunct="1">
        <a:spcBef>
          <a:spcPct val="0"/>
        </a:spcBef>
        <a:buNone/>
        <a:defRPr sz="5867" b="1" kern="1200">
          <a:solidFill>
            <a:srgbClr val="056633"/>
          </a:solidFill>
          <a:latin typeface="Helvetica"/>
          <a:ea typeface="+mj-ea"/>
          <a:cs typeface="Helvetica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E1CB9-E8E9-A5F0-FDE8-6598E4254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2057A9-CFB7-4140-BD50-D4FDC0CFB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Accesso al Modulo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82E26449-1D56-258F-F243-5972AE32FD91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0" descr="/mnt/data/gol_layout_work/unpacked/ppt/media/image1.png">
            <a:extLst>
              <a:ext uri="{FF2B5EF4-FFF2-40B4-BE49-F238E27FC236}">
                <a16:creationId xmlns:a16="http://schemas.microsoft.com/office/drawing/2014/main" id="{7FC0969F-F3FE-F2C3-C763-3D63314F2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788" y="968189"/>
            <a:ext cx="8990000" cy="5136958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9" name="Shape 5">
            <a:extLst>
              <a:ext uri="{FF2B5EF4-FFF2-40B4-BE49-F238E27FC236}">
                <a16:creationId xmlns:a16="http://schemas.microsoft.com/office/drawing/2014/main" id="{363521AA-1A60-93F0-023E-10F49D3172AC}"/>
              </a:ext>
            </a:extLst>
          </p:cNvPr>
          <p:cNvSpPr/>
          <p:nvPr/>
        </p:nvSpPr>
        <p:spPr>
          <a:xfrm>
            <a:off x="3222718" y="5607852"/>
            <a:ext cx="646993" cy="357658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64492BF-900A-788E-313D-7BAD7AFF02EE}"/>
              </a:ext>
            </a:extLst>
          </p:cNvPr>
          <p:cNvSpPr txBox="1">
            <a:spLocks/>
          </p:cNvSpPr>
          <p:nvPr/>
        </p:nvSpPr>
        <p:spPr>
          <a:xfrm>
            <a:off x="242212" y="968189"/>
            <a:ext cx="2626494" cy="1492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L’accesso al modulo avviene attraverso la barra di ricerca «bandi».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Per accedere è necessario premere il tasto </a:t>
            </a:r>
            <a:r>
              <a:rPr lang="it-IT" sz="1400" dirty="0">
                <a:latin typeface="Titillium Web"/>
              </a:rPr>
              <a:t>FAI DOMANDA</a:t>
            </a:r>
          </a:p>
        </p:txBody>
      </p:sp>
    </p:spTree>
    <p:extLst>
      <p:ext uri="{BB962C8B-B14F-4D97-AF65-F5344CB8AC3E}">
        <p14:creationId xmlns:p14="http://schemas.microsoft.com/office/powerpoint/2010/main" val="277846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0C148-13AA-1608-DE84-7EC0F4ED8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8232B0-4376-8D3E-6B7F-EC094409D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Accesso al Modulo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FE361558-F2F9-7954-7647-9C15762C91E5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2B200CF0-7256-D195-716B-CADC0FED9496}"/>
              </a:ext>
            </a:extLst>
          </p:cNvPr>
          <p:cNvSpPr txBox="1">
            <a:spLocks/>
          </p:cNvSpPr>
          <p:nvPr/>
        </p:nvSpPr>
        <p:spPr>
          <a:xfrm>
            <a:off x="242211" y="968189"/>
            <a:ext cx="3836729" cy="1855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Una volta aperta una nuova domanda, per accedere alla compilazione è necessario premere il pulsante </a:t>
            </a:r>
            <a:r>
              <a:rPr lang="it-IT" sz="1400" dirty="0">
                <a:latin typeface="Titillium Web"/>
              </a:rPr>
              <a:t>CARICA ATTESTAZIONE PRINCIPI TRASVERSALI/TITOLARI EFFETTIVI.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dirty="0">
                <a:latin typeface="Titillium Web"/>
              </a:rPr>
              <a:t>ATTENZIONE: </a:t>
            </a:r>
            <a:r>
              <a:rPr lang="it-IT" sz="1400" b="0" dirty="0">
                <a:latin typeface="Titillium Web"/>
              </a:rPr>
              <a:t>sarà possibile procedere solo se per l’operatore risulta un Atto di Adesione Unico GOL presentato</a:t>
            </a:r>
          </a:p>
        </p:txBody>
      </p:sp>
      <p:pic>
        <p:nvPicPr>
          <p:cNvPr id="4" name="Image 0" descr="/mnt/data/gol_layout_work/unpacked/ppt/media/image2.png">
            <a:extLst>
              <a:ext uri="{FF2B5EF4-FFF2-40B4-BE49-F238E27FC236}">
                <a16:creationId xmlns:a16="http://schemas.microsoft.com/office/drawing/2014/main" id="{E2D3369D-2C76-09FE-9953-D0E4D50F5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891" y="195023"/>
            <a:ext cx="7623239" cy="6114336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8" name="Shape 4">
            <a:extLst>
              <a:ext uri="{FF2B5EF4-FFF2-40B4-BE49-F238E27FC236}">
                <a16:creationId xmlns:a16="http://schemas.microsoft.com/office/drawing/2014/main" id="{EDFF1B85-FDB0-867A-050B-1464469D2F1E}"/>
              </a:ext>
            </a:extLst>
          </p:cNvPr>
          <p:cNvSpPr/>
          <p:nvPr/>
        </p:nvSpPr>
        <p:spPr>
          <a:xfrm>
            <a:off x="6661014" y="5852843"/>
            <a:ext cx="2512619" cy="27202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510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356B8-ACF3-EE6C-14EB-6643DC81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A180BF-1F39-5610-E0CC-A66984B19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Dati Generali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3CAD637A-CEF6-7852-70DF-1B2962084546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A8E1CE19-A67C-14BF-4B2E-0455652A72A6}"/>
              </a:ext>
            </a:extLst>
          </p:cNvPr>
          <p:cNvSpPr txBox="1">
            <a:spLocks/>
          </p:cNvSpPr>
          <p:nvPr/>
        </p:nvSpPr>
        <p:spPr>
          <a:xfrm>
            <a:off x="242796" y="777268"/>
            <a:ext cx="11949789" cy="630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All’accesso, il Sistema presenterà un </a:t>
            </a:r>
            <a:r>
              <a:rPr lang="it-IT" sz="1400" dirty="0">
                <a:latin typeface="Titillium Web"/>
              </a:rPr>
              <a:t>modulo unico </a:t>
            </a:r>
            <a:r>
              <a:rPr lang="it-IT" sz="1400" b="0" dirty="0">
                <a:latin typeface="Titillium Web"/>
              </a:rPr>
              <a:t>che consentirà di aggiornare sia i dati relativi ai </a:t>
            </a:r>
            <a:r>
              <a:rPr lang="it-IT" sz="1400" dirty="0">
                <a:latin typeface="Titillium Web"/>
              </a:rPr>
              <a:t>titolari effettivi</a:t>
            </a:r>
            <a:r>
              <a:rPr lang="it-IT" sz="1400" b="0" dirty="0">
                <a:latin typeface="Titillium Web"/>
              </a:rPr>
              <a:t>, sia le dichiarazioni relative ai </a:t>
            </a:r>
            <a:r>
              <a:rPr lang="it-IT" sz="1400" dirty="0">
                <a:latin typeface="Titillium Web"/>
              </a:rPr>
              <a:t>principi trasversali</a:t>
            </a:r>
            <a:r>
              <a:rPr lang="it-IT" sz="1400" b="0" dirty="0">
                <a:latin typeface="Titillium Web"/>
              </a:rPr>
              <a:t>. All’accesso per condizionare la compilazione, sarà richiesto specificare la tipologia di operatore scegliendo tra «Ente privato» ed «Ente pubblico».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42B31A-F9DC-3B1C-CAB6-2388A77E9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63" y="1504007"/>
            <a:ext cx="10592453" cy="4808690"/>
          </a:xfrm>
          <a:prstGeom prst="rect">
            <a:avLst/>
          </a:prstGeom>
          <a:ln>
            <a:solidFill>
              <a:srgbClr val="297A38"/>
            </a:solidFill>
          </a:ln>
        </p:spPr>
      </p:pic>
      <p:sp>
        <p:nvSpPr>
          <p:cNvPr id="9" name="Shape 4">
            <a:extLst>
              <a:ext uri="{FF2B5EF4-FFF2-40B4-BE49-F238E27FC236}">
                <a16:creationId xmlns:a16="http://schemas.microsoft.com/office/drawing/2014/main" id="{C3FEE263-6B9D-EBA2-0B28-0AE6DAE281B9}"/>
              </a:ext>
            </a:extLst>
          </p:cNvPr>
          <p:cNvSpPr/>
          <p:nvPr/>
        </p:nvSpPr>
        <p:spPr>
          <a:xfrm>
            <a:off x="1014331" y="4745510"/>
            <a:ext cx="2731704" cy="920096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31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0EBF-B928-F788-0DC1-03C2640EF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F2AC7A-C6E2-4275-EC28-30ABBABB3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Titolari Effettivi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3E69CEF1-0A8B-BD4D-DEAE-D2DA4F504B21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2CF8E650-502D-42AB-BC23-A9247D03A544}"/>
              </a:ext>
            </a:extLst>
          </p:cNvPr>
          <p:cNvSpPr txBox="1">
            <a:spLocks/>
          </p:cNvSpPr>
          <p:nvPr/>
        </p:nvSpPr>
        <p:spPr>
          <a:xfrm>
            <a:off x="242796" y="777268"/>
            <a:ext cx="11949789" cy="6301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Focalizzandosi unicamente sulle funzionalità specifiche del modulo, inizialmente sarà richiesta la compilazione delle informazioni sui </a:t>
            </a:r>
            <a:r>
              <a:rPr lang="it-IT" sz="1400" dirty="0">
                <a:latin typeface="Titillium Web"/>
              </a:rPr>
              <a:t>titolari effettivi riferiti al momento della sottoscrizione dell’atto di adesione</a:t>
            </a:r>
            <a:r>
              <a:rPr lang="it-IT" sz="1400" b="0" dirty="0">
                <a:latin typeface="Titillium Web"/>
              </a:rPr>
              <a:t>. Per procedere è necessario premere il pulsante</a:t>
            </a:r>
            <a:r>
              <a:rPr lang="it-IT" sz="1400" dirty="0">
                <a:latin typeface="Titillium Web"/>
              </a:rPr>
              <a:t> + </a:t>
            </a:r>
            <a:r>
              <a:rPr lang="it-IT" sz="1400" b="0" dirty="0">
                <a:latin typeface="Titillium Web"/>
              </a:rPr>
              <a:t>come evidenziato in figura.</a:t>
            </a:r>
          </a:p>
        </p:txBody>
      </p:sp>
      <p:pic>
        <p:nvPicPr>
          <p:cNvPr id="4" name="Image 0" descr="/mnt/data/gol_layout_work/unpacked/ppt/media/image5.png">
            <a:extLst>
              <a:ext uri="{FF2B5EF4-FFF2-40B4-BE49-F238E27FC236}">
                <a16:creationId xmlns:a16="http://schemas.microsoft.com/office/drawing/2014/main" id="{C29EE267-2B6C-D01F-5CD8-07BB4403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621192"/>
            <a:ext cx="10744200" cy="3081670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C62B50AB-AE6A-83CD-BD3B-27C97F15179D}"/>
              </a:ext>
            </a:extLst>
          </p:cNvPr>
          <p:cNvSpPr/>
          <p:nvPr/>
        </p:nvSpPr>
        <p:spPr>
          <a:xfrm>
            <a:off x="5651312" y="1920422"/>
            <a:ext cx="471670" cy="491218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23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DCE47-5522-97AD-9E39-0B27BAFE3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CC4439-EE39-0D9D-10B4-430B0B4C2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ENTI PRIVATI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DE2514F5-F0D0-CACE-D31E-75538C6EECAC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A21E38AF-0C3F-6C9E-6A25-14391E189ABB}"/>
              </a:ext>
            </a:extLst>
          </p:cNvPr>
          <p:cNvSpPr txBox="1">
            <a:spLocks/>
          </p:cNvSpPr>
          <p:nvPr/>
        </p:nvSpPr>
        <p:spPr>
          <a:xfrm>
            <a:off x="242797" y="824757"/>
            <a:ext cx="3925792" cy="2147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In caso di </a:t>
            </a:r>
            <a:r>
              <a:rPr lang="it-IT" sz="1400" dirty="0">
                <a:latin typeface="Titillium Web"/>
              </a:rPr>
              <a:t>Ente privato </a:t>
            </a:r>
            <a:r>
              <a:rPr lang="it-IT" sz="1400" b="0" dirty="0">
                <a:latin typeface="Titillium Web"/>
              </a:rPr>
              <a:t>è necessario indicare il criterio di individuazione di ciascun titolare effettivo, per cui sarà necessario ripetere ogni operazione di caricamento.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Per proseguire è necessario caricare le informazioni e i dati richiesti e procedere con il salvataggio. </a:t>
            </a:r>
          </a:p>
        </p:txBody>
      </p:sp>
      <p:pic>
        <p:nvPicPr>
          <p:cNvPr id="5" name="Image 0" descr="/mnt/data/gol_layout_work/unpacked/ppt/media/image6.png">
            <a:extLst>
              <a:ext uri="{FF2B5EF4-FFF2-40B4-BE49-F238E27FC236}">
                <a16:creationId xmlns:a16="http://schemas.microsoft.com/office/drawing/2014/main" id="{8B91FE57-2EAC-6FB5-AF8A-32F416F44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3" t="961" r="898" b="1276"/>
          <a:stretch>
            <a:fillRect/>
          </a:stretch>
        </p:blipFill>
        <p:spPr>
          <a:xfrm>
            <a:off x="4329113" y="847724"/>
            <a:ext cx="7272338" cy="5073015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9" name="Shape 6">
            <a:extLst>
              <a:ext uri="{FF2B5EF4-FFF2-40B4-BE49-F238E27FC236}">
                <a16:creationId xmlns:a16="http://schemas.microsoft.com/office/drawing/2014/main" id="{21CDB1AF-62AA-871D-A683-752DE1D4741B}"/>
              </a:ext>
            </a:extLst>
          </p:cNvPr>
          <p:cNvSpPr/>
          <p:nvPr/>
        </p:nvSpPr>
        <p:spPr>
          <a:xfrm>
            <a:off x="4366575" y="4028608"/>
            <a:ext cx="2096075" cy="815209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F0376C76-ADFC-CCBC-9808-658BFDFDD242}"/>
              </a:ext>
            </a:extLst>
          </p:cNvPr>
          <p:cNvSpPr/>
          <p:nvPr/>
        </p:nvSpPr>
        <p:spPr>
          <a:xfrm>
            <a:off x="8497402" y="5554206"/>
            <a:ext cx="3069860" cy="276579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60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8BF8B-E33F-C956-34F5-4F72EC54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3FD7BA-04BA-35AB-21CC-C8581E322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ENTI PUBBLICI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1B66B481-225B-161A-9AF2-F1E8A41940BB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F7C9B7EB-800C-A9F3-9DDA-83920CC3B0A0}"/>
              </a:ext>
            </a:extLst>
          </p:cNvPr>
          <p:cNvSpPr txBox="1">
            <a:spLocks/>
          </p:cNvSpPr>
          <p:nvPr/>
        </p:nvSpPr>
        <p:spPr>
          <a:xfrm>
            <a:off x="242797" y="824758"/>
            <a:ext cx="3925792" cy="1568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In caso di </a:t>
            </a:r>
            <a:r>
              <a:rPr lang="it-IT" sz="1400" dirty="0">
                <a:latin typeface="Titillium Web"/>
              </a:rPr>
              <a:t>Ente Pubblico </a:t>
            </a:r>
            <a:r>
              <a:rPr lang="it-IT" sz="1400" b="0" dirty="0">
                <a:latin typeface="Titillium Web"/>
              </a:rPr>
              <a:t>è necessario procedere con il caricamento della documentazione richiesta per tutti i titolari da inserire.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Procedere poi con il salvataggio. </a:t>
            </a:r>
          </a:p>
        </p:txBody>
      </p:sp>
      <p:pic>
        <p:nvPicPr>
          <p:cNvPr id="4" name="Image 0" descr="/mnt/data/gol_layout_work/unpacked/ppt/media/image7.png">
            <a:extLst>
              <a:ext uri="{FF2B5EF4-FFF2-40B4-BE49-F238E27FC236}">
                <a16:creationId xmlns:a16="http://schemas.microsoft.com/office/drawing/2014/main" id="{C2A90B01-534B-5CC6-BFEF-2680CCAADC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7" t="1057" r="606" b="1109"/>
          <a:stretch>
            <a:fillRect/>
          </a:stretch>
        </p:blipFill>
        <p:spPr>
          <a:xfrm>
            <a:off x="4222750" y="1079500"/>
            <a:ext cx="7569200" cy="4438649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BDDDE397-37B3-302F-9449-231402FDC3B1}"/>
              </a:ext>
            </a:extLst>
          </p:cNvPr>
          <p:cNvSpPr/>
          <p:nvPr/>
        </p:nvSpPr>
        <p:spPr>
          <a:xfrm>
            <a:off x="8541553" y="5170317"/>
            <a:ext cx="3205947" cy="259603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244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C568F-50AC-B017-64C6-27012760B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21770B-26E7-549F-B90D-A11A72935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Titolari Effettivi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D508F786-4AD2-63BB-E1F3-06A7D2D0AE7B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05F8EF53-A9DD-3E88-3404-B944732D1666}"/>
              </a:ext>
            </a:extLst>
          </p:cNvPr>
          <p:cNvSpPr txBox="1">
            <a:spLocks/>
          </p:cNvSpPr>
          <p:nvPr/>
        </p:nvSpPr>
        <p:spPr>
          <a:xfrm>
            <a:off x="242797" y="824758"/>
            <a:ext cx="11626474" cy="7978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A prescindere dalla tipologia di Ente, una volta caricati i dati sui titolari effettivi, è necessario indicare se vi siano state </a:t>
            </a:r>
            <a:r>
              <a:rPr lang="it-IT" sz="1400" dirty="0">
                <a:latin typeface="Titillium Web"/>
              </a:rPr>
              <a:t>variazioni nella titolarità effettiva </a:t>
            </a:r>
            <a:r>
              <a:rPr lang="it-IT" sz="1400" b="0" dirty="0">
                <a:latin typeface="Titillium Web"/>
              </a:rPr>
              <a:t>dal momento della sottoscrizione dell’atto di adesione</a:t>
            </a:r>
          </a:p>
        </p:txBody>
      </p:sp>
      <p:pic>
        <p:nvPicPr>
          <p:cNvPr id="5" name="Image 0" descr="/mnt/data/gol_layout_work/unpacked/ppt/media/image8.png">
            <a:extLst>
              <a:ext uri="{FF2B5EF4-FFF2-40B4-BE49-F238E27FC236}">
                <a16:creationId xmlns:a16="http://schemas.microsoft.com/office/drawing/2014/main" id="{DCAA867D-82DF-C303-90E9-265FE2FE5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2216846"/>
            <a:ext cx="10744200" cy="3137539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9" name="Shape 4">
            <a:extLst>
              <a:ext uri="{FF2B5EF4-FFF2-40B4-BE49-F238E27FC236}">
                <a16:creationId xmlns:a16="http://schemas.microsoft.com/office/drawing/2014/main" id="{04961F8A-E702-84C8-9A22-31E4B7F9BB58}"/>
              </a:ext>
            </a:extLst>
          </p:cNvPr>
          <p:cNvSpPr/>
          <p:nvPr/>
        </p:nvSpPr>
        <p:spPr>
          <a:xfrm>
            <a:off x="959320" y="3785616"/>
            <a:ext cx="4188089" cy="1351024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1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472D-7B45-6C76-B508-B9D64716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3004A4-D1D0-7FAA-5468-50BDD78C8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Titolari Effettivi 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87DD580A-B87F-A2D2-45B6-B4E7657D260F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D0B833D6-7DCA-61DF-DD46-72664E1F781C}"/>
              </a:ext>
            </a:extLst>
          </p:cNvPr>
          <p:cNvSpPr txBox="1">
            <a:spLocks/>
          </p:cNvSpPr>
          <p:nvPr/>
        </p:nvSpPr>
        <p:spPr>
          <a:xfrm>
            <a:off x="242797" y="824758"/>
            <a:ext cx="11626474" cy="7978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Nel caso vi siano state delle </a:t>
            </a:r>
            <a:r>
              <a:rPr lang="it-IT" sz="1400" dirty="0">
                <a:latin typeface="Titillium Web"/>
              </a:rPr>
              <a:t>variazioni</a:t>
            </a:r>
            <a:r>
              <a:rPr lang="it-IT" sz="1400" b="0" dirty="0">
                <a:latin typeface="Titillium Web"/>
              </a:rPr>
              <a:t>, è necessario procedere con l’inserimento a sistema tramite il pulsante </a:t>
            </a:r>
            <a:r>
              <a:rPr lang="it-IT" sz="1400" dirty="0">
                <a:latin typeface="Titillium Web"/>
              </a:rPr>
              <a:t>+</a:t>
            </a:r>
          </a:p>
        </p:txBody>
      </p:sp>
      <p:pic>
        <p:nvPicPr>
          <p:cNvPr id="4" name="Image 0" descr="/mnt/data/gol_layout_work/unpacked/ppt/media/image9.png">
            <a:extLst>
              <a:ext uri="{FF2B5EF4-FFF2-40B4-BE49-F238E27FC236}">
                <a16:creationId xmlns:a16="http://schemas.microsoft.com/office/drawing/2014/main" id="{4F1F8D02-0A6A-BA59-1F00-B88E891F6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621664"/>
            <a:ext cx="10744200" cy="4391913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8" name="Shape 4">
            <a:extLst>
              <a:ext uri="{FF2B5EF4-FFF2-40B4-BE49-F238E27FC236}">
                <a16:creationId xmlns:a16="http://schemas.microsoft.com/office/drawing/2014/main" id="{B26B7B7E-04A0-14E8-4578-4C2DFA006B0F}"/>
              </a:ext>
            </a:extLst>
          </p:cNvPr>
          <p:cNvSpPr/>
          <p:nvPr/>
        </p:nvSpPr>
        <p:spPr>
          <a:xfrm>
            <a:off x="873366" y="5024957"/>
            <a:ext cx="2487282" cy="376387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51809E38-BB0A-28B1-A37A-FEAC2E1B775D}"/>
              </a:ext>
            </a:extLst>
          </p:cNvPr>
          <p:cNvSpPr/>
          <p:nvPr/>
        </p:nvSpPr>
        <p:spPr>
          <a:xfrm>
            <a:off x="873366" y="4409211"/>
            <a:ext cx="4141889" cy="301724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96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7D6ED-F11D-75A3-9035-60B5D4F0D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09F23-150E-A6E4-EFCB-AFA64D698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VARIAZIONI Enti Privati 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D5226A9F-8585-5128-C748-51027C892979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CF13E2E1-2179-4F51-C6F1-12E9A21AF60D}"/>
              </a:ext>
            </a:extLst>
          </p:cNvPr>
          <p:cNvSpPr txBox="1">
            <a:spLocks/>
          </p:cNvSpPr>
          <p:nvPr/>
        </p:nvSpPr>
        <p:spPr>
          <a:xfrm>
            <a:off x="242797" y="926337"/>
            <a:ext cx="4367303" cy="2401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Analogamente a quanto visto per la compilazione dei titolari effettivi, anche in caso di variazioni per l’</a:t>
            </a:r>
            <a:r>
              <a:rPr lang="it-IT" sz="1400" dirty="0">
                <a:latin typeface="Titillium Web"/>
              </a:rPr>
              <a:t>Ente privato </a:t>
            </a:r>
            <a:r>
              <a:rPr lang="it-IT" sz="1400" b="0" dirty="0">
                <a:latin typeface="Titillium Web"/>
              </a:rPr>
              <a:t>è necessario indicare il criterio di individuazione di ciascun titolare effettivo, per cui sarà necessario ripetere ogni operazione di caricamento.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Per proseguire è necessario caricare le informazioni e i dati richiesti e procedere con il salvataggio. </a:t>
            </a:r>
          </a:p>
        </p:txBody>
      </p:sp>
      <p:pic>
        <p:nvPicPr>
          <p:cNvPr id="5" name="Image 0" descr="/mnt/data/gol_layout_work/unpacked/ppt/media/image10.png">
            <a:extLst>
              <a:ext uri="{FF2B5EF4-FFF2-40B4-BE49-F238E27FC236}">
                <a16:creationId xmlns:a16="http://schemas.microsoft.com/office/drawing/2014/main" id="{F81AFC16-365B-937F-6650-EC635EEDED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4" t="1338" r="1163" b="1075"/>
          <a:stretch>
            <a:fillRect/>
          </a:stretch>
        </p:blipFill>
        <p:spPr>
          <a:xfrm>
            <a:off x="4710113" y="951758"/>
            <a:ext cx="7252682" cy="5149322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9" name="Shape 6">
            <a:extLst>
              <a:ext uri="{FF2B5EF4-FFF2-40B4-BE49-F238E27FC236}">
                <a16:creationId xmlns:a16="http://schemas.microsoft.com/office/drawing/2014/main" id="{E0D2872C-9696-E907-4EAA-408CC48D1774}"/>
              </a:ext>
            </a:extLst>
          </p:cNvPr>
          <p:cNvSpPr/>
          <p:nvPr/>
        </p:nvSpPr>
        <p:spPr>
          <a:xfrm>
            <a:off x="9910482" y="5775757"/>
            <a:ext cx="2052313" cy="260136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AF68DDA5-A53E-4D52-2F34-FF07E5FB4CD6}"/>
              </a:ext>
            </a:extLst>
          </p:cNvPr>
          <p:cNvSpPr/>
          <p:nvPr/>
        </p:nvSpPr>
        <p:spPr>
          <a:xfrm>
            <a:off x="4754963" y="2422947"/>
            <a:ext cx="2007415" cy="741890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94B1341F-7800-B696-44E2-BFAF50544EF2}"/>
              </a:ext>
            </a:extLst>
          </p:cNvPr>
          <p:cNvSpPr/>
          <p:nvPr/>
        </p:nvSpPr>
        <p:spPr>
          <a:xfrm>
            <a:off x="4754963" y="1936434"/>
            <a:ext cx="4803906" cy="413814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928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A58D0-2C42-0C07-8BF8-3993DED1B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E61E3-9869-C11A-7EB5-A530FC10B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VARIAZIONI Enti Pubblici 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566F9D50-95E2-60C1-3B62-3AEDCF05A8AE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978D6025-3FC1-D6B1-4731-06F411177F70}"/>
              </a:ext>
            </a:extLst>
          </p:cNvPr>
          <p:cNvSpPr txBox="1">
            <a:spLocks/>
          </p:cNvSpPr>
          <p:nvPr/>
        </p:nvSpPr>
        <p:spPr>
          <a:xfrm>
            <a:off x="242797" y="926337"/>
            <a:ext cx="4367303" cy="2401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Analogamente a quanto visto per la compilazione dei titolari effettivi, anche in caso di variazioni per l’</a:t>
            </a:r>
            <a:r>
              <a:rPr lang="it-IT" sz="1400" dirty="0">
                <a:latin typeface="Titillium Web"/>
              </a:rPr>
              <a:t>Ente Pubblico </a:t>
            </a:r>
            <a:r>
              <a:rPr lang="it-IT" sz="1400" b="0" dirty="0">
                <a:latin typeface="Titillium Web"/>
              </a:rPr>
              <a:t>è necessario procedere con il caricamento della documentazione richiesta per tutti i titolari da inserire.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Procedere poi con il salvataggio. </a:t>
            </a:r>
          </a:p>
        </p:txBody>
      </p:sp>
      <p:pic>
        <p:nvPicPr>
          <p:cNvPr id="4" name="Image 0" descr="/mnt/data/gol_layout_work/unpacked/ppt/media/image11.png">
            <a:extLst>
              <a:ext uri="{FF2B5EF4-FFF2-40B4-BE49-F238E27FC236}">
                <a16:creationId xmlns:a16="http://schemas.microsoft.com/office/drawing/2014/main" id="{A8A3E084-C919-7FE3-B4AD-A6398F07EF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7" t="1027" r="667" b="1550"/>
          <a:stretch>
            <a:fillRect/>
          </a:stretch>
        </p:blipFill>
        <p:spPr>
          <a:xfrm>
            <a:off x="4610099" y="1149351"/>
            <a:ext cx="7289801" cy="4737100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21B746F9-DAC5-42A2-8066-900F639278DF}"/>
              </a:ext>
            </a:extLst>
          </p:cNvPr>
          <p:cNvSpPr/>
          <p:nvPr/>
        </p:nvSpPr>
        <p:spPr>
          <a:xfrm>
            <a:off x="9817100" y="5547685"/>
            <a:ext cx="2026470" cy="260623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20488CF6-DF8F-971D-0702-2A24505CE738}"/>
              </a:ext>
            </a:extLst>
          </p:cNvPr>
          <p:cNvSpPr/>
          <p:nvPr/>
        </p:nvSpPr>
        <p:spPr>
          <a:xfrm>
            <a:off x="4633996" y="2477896"/>
            <a:ext cx="4940591" cy="495962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4349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5896-F85E-C0AE-B91C-9979E3B2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F9778F-C79D-9D70-4DFE-4C3108679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Principi Trasversali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C4ABF013-7208-F6B2-8CDE-E52AF69C4F30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CEB9E675-5085-54FB-1BBE-7ACE17422557}"/>
              </a:ext>
            </a:extLst>
          </p:cNvPr>
          <p:cNvSpPr txBox="1">
            <a:spLocks/>
          </p:cNvSpPr>
          <p:nvPr/>
        </p:nvSpPr>
        <p:spPr>
          <a:xfrm>
            <a:off x="286870" y="972271"/>
            <a:ext cx="10965330" cy="788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Una volta completata la compilazione relativa ai titolari effettivi, in continuità la compilazione del modulo consente anche l’inserimento delle informazioni richieste per la parte di </a:t>
            </a:r>
            <a:r>
              <a:rPr lang="it-IT" sz="1400" dirty="0">
                <a:latin typeface="Titillium Web"/>
              </a:rPr>
              <a:t>principi trasversali</a:t>
            </a:r>
            <a:r>
              <a:rPr lang="it-IT" sz="1400" b="0" dirty="0">
                <a:latin typeface="Titillium Web"/>
              </a:rPr>
              <a:t>.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La prima sezione è relativa alla dichiarazione sul </a:t>
            </a:r>
            <a:r>
              <a:rPr lang="it-IT" sz="1400" dirty="0">
                <a:latin typeface="Titillium Web"/>
              </a:rPr>
              <a:t>numero di dipendenti</a:t>
            </a:r>
            <a:r>
              <a:rPr lang="it-IT" sz="1400" b="0" dirty="0">
                <a:latin typeface="Titillium Web"/>
              </a:rPr>
              <a:t>. La compilazione condizionerà i passaggi successivi.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9E09388-A6B8-D01F-271B-3717B28E8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829" y="2051983"/>
            <a:ext cx="9723963" cy="3772227"/>
          </a:xfrm>
          <a:prstGeom prst="rect">
            <a:avLst/>
          </a:prstGeom>
          <a:ln>
            <a:solidFill>
              <a:srgbClr val="297A38"/>
            </a:solidFill>
          </a:ln>
        </p:spPr>
      </p:pic>
      <p:sp>
        <p:nvSpPr>
          <p:cNvPr id="24" name="Shape 4">
            <a:extLst>
              <a:ext uri="{FF2B5EF4-FFF2-40B4-BE49-F238E27FC236}">
                <a16:creationId xmlns:a16="http://schemas.microsoft.com/office/drawing/2014/main" id="{33E16FEF-D867-8095-6493-6CED446E871C}"/>
              </a:ext>
            </a:extLst>
          </p:cNvPr>
          <p:cNvSpPr/>
          <p:nvPr/>
        </p:nvSpPr>
        <p:spPr>
          <a:xfrm>
            <a:off x="1134468" y="3308038"/>
            <a:ext cx="4752985" cy="1793351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9234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71B7-4C61-C528-1F9B-0803F99CC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87312E-1E14-20CC-26CA-EF4818018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Principi Trasversali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DA3ED868-0CBD-171E-0175-2507BF7D1F23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8F53677A-1736-5B87-26C6-8D6A79339756}"/>
              </a:ext>
            </a:extLst>
          </p:cNvPr>
          <p:cNvSpPr txBox="1">
            <a:spLocks/>
          </p:cNvSpPr>
          <p:nvPr/>
        </p:nvSpPr>
        <p:spPr>
          <a:xfrm>
            <a:off x="286870" y="858520"/>
            <a:ext cx="11384430" cy="788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Solo in caso di </a:t>
            </a:r>
            <a:r>
              <a:rPr lang="it-IT" sz="1400" dirty="0">
                <a:latin typeface="Titillium Web"/>
              </a:rPr>
              <a:t>soggetto erogatore con numero di dipendenti pari o superiore a 15 e fino a 50</a:t>
            </a:r>
            <a:r>
              <a:rPr lang="it-IT" sz="1400" b="0" dirty="0">
                <a:latin typeface="Titillium Web"/>
              </a:rPr>
              <a:t>, il modulo chiede di specificare se l’ulteriore documentazione richiesta verrà caricata contestualmente, o in un secondo momento. </a:t>
            </a:r>
            <a:r>
              <a:rPr lang="it-IT" sz="1400" dirty="0">
                <a:latin typeface="Titillium Web"/>
              </a:rPr>
              <a:t>ATTENZIONE</a:t>
            </a:r>
            <a:r>
              <a:rPr lang="it-IT" sz="1400" b="0" dirty="0">
                <a:latin typeface="Titillium Web"/>
              </a:rPr>
              <a:t>, la scelta effettuata condizionerà la documentazione richiesta al modulo successivo </a:t>
            </a:r>
          </a:p>
        </p:txBody>
      </p:sp>
      <p:pic>
        <p:nvPicPr>
          <p:cNvPr id="4" name="Image 0" descr="/mnt/data/gol_layout_work/unpacked/ppt/media/image13.png">
            <a:extLst>
              <a:ext uri="{FF2B5EF4-FFF2-40B4-BE49-F238E27FC236}">
                <a16:creationId xmlns:a16="http://schemas.microsoft.com/office/drawing/2014/main" id="{1E334711-D5C9-E190-D1E3-14F69EAB5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232" y="1938528"/>
            <a:ext cx="9027351" cy="4361688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7" name="Shape 5">
            <a:extLst>
              <a:ext uri="{FF2B5EF4-FFF2-40B4-BE49-F238E27FC236}">
                <a16:creationId xmlns:a16="http://schemas.microsoft.com/office/drawing/2014/main" id="{DB39A25F-8DA3-49CE-75AB-4196C409A6D7}"/>
              </a:ext>
            </a:extLst>
          </p:cNvPr>
          <p:cNvSpPr/>
          <p:nvPr/>
        </p:nvSpPr>
        <p:spPr>
          <a:xfrm>
            <a:off x="6119200" y="3966713"/>
            <a:ext cx="4493815" cy="1638686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B7DA26EA-2593-C604-7FFD-8E882809A667}"/>
              </a:ext>
            </a:extLst>
          </p:cNvPr>
          <p:cNvSpPr/>
          <p:nvPr/>
        </p:nvSpPr>
        <p:spPr>
          <a:xfrm>
            <a:off x="1735518" y="2953493"/>
            <a:ext cx="212143" cy="251233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9426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9D978-7C61-AAEB-807E-621A8DC7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CC4024-DF74-91EE-CB3A-4B91ECF05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Principi Trasversali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3FCFBAAE-2890-1066-3BC5-FECF49960579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3CC7476E-8450-BD58-AC89-43269B3BCBA9}"/>
              </a:ext>
            </a:extLst>
          </p:cNvPr>
          <p:cNvSpPr txBox="1">
            <a:spLocks/>
          </p:cNvSpPr>
          <p:nvPr/>
        </p:nvSpPr>
        <p:spPr>
          <a:xfrm>
            <a:off x="286870" y="858520"/>
            <a:ext cx="11384430" cy="788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Successivamente, è necessario completare il modulo con la dichiarazione relativa al </a:t>
            </a:r>
            <a:r>
              <a:rPr lang="it-IT" sz="1400" dirty="0">
                <a:latin typeface="Titillium Web"/>
              </a:rPr>
              <a:t>lavoro delle persone con disabilità.</a:t>
            </a:r>
          </a:p>
        </p:txBody>
      </p:sp>
      <p:pic>
        <p:nvPicPr>
          <p:cNvPr id="5" name="Image 0" descr="/mnt/data/gol_layout_work/unpacked/ppt/media/image12.png">
            <a:extLst>
              <a:ext uri="{FF2B5EF4-FFF2-40B4-BE49-F238E27FC236}">
                <a16:creationId xmlns:a16="http://schemas.microsoft.com/office/drawing/2014/main" id="{EDCB6036-C0E5-3868-C93F-4D73D198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763235"/>
            <a:ext cx="10744200" cy="3287843"/>
          </a:xfrm>
          <a:prstGeom prst="rect">
            <a:avLst/>
          </a:prstGeom>
          <a:ln>
            <a:solidFill>
              <a:srgbClr val="297A38"/>
            </a:solidFill>
          </a:ln>
          <a:effectLst>
            <a:outerShdw blurRad="19050" dist="15240" dir="2700000" algn="bl" rotWithShape="0">
              <a:srgbClr val="000000">
                <a:alpha val="14000"/>
              </a:srgbClr>
            </a:outerShdw>
          </a:effectLst>
        </p:spPr>
      </p:pic>
      <p:sp>
        <p:nvSpPr>
          <p:cNvPr id="10" name="Shape 5">
            <a:extLst>
              <a:ext uri="{FF2B5EF4-FFF2-40B4-BE49-F238E27FC236}">
                <a16:creationId xmlns:a16="http://schemas.microsoft.com/office/drawing/2014/main" id="{BE3B710E-5DF4-3F38-4CE1-5F73F00EA78A}"/>
              </a:ext>
            </a:extLst>
          </p:cNvPr>
          <p:cNvSpPr/>
          <p:nvPr/>
        </p:nvSpPr>
        <p:spPr>
          <a:xfrm>
            <a:off x="6118685" y="2291262"/>
            <a:ext cx="5178704" cy="138056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88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C9F8E-6F79-E8DE-61C1-8AFF84C20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08381-BBA6-87A5-3CD5-8D2837064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tillium Web"/>
              </a:rPr>
              <a:t>Compilazione del Modulo – Sezione documenti</a:t>
            </a:r>
            <a:endParaRPr lang="en-US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94C27817-DD30-BE69-22F2-DF1F9C755CB3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9BA20491-A164-3546-F16F-7793C8B35588}"/>
              </a:ext>
            </a:extLst>
          </p:cNvPr>
          <p:cNvSpPr txBox="1">
            <a:spLocks/>
          </p:cNvSpPr>
          <p:nvPr/>
        </p:nvSpPr>
        <p:spPr>
          <a:xfrm>
            <a:off x="286870" y="1057401"/>
            <a:ext cx="3405123" cy="2228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La sezione dei documenti da caricare sarà </a:t>
            </a:r>
            <a:r>
              <a:rPr lang="it-IT" sz="1400" dirty="0">
                <a:latin typeface="Titillium Web"/>
              </a:rPr>
              <a:t>condizionata dalle scelte relative alle dichiarazioni del modulo</a:t>
            </a:r>
            <a:r>
              <a:rPr lang="it-IT" sz="1400" b="0" dirty="0">
                <a:latin typeface="Titillium Web"/>
              </a:rPr>
              <a:t>. In ogni caso, sarà necessario procedere con il caricamento del documento sui titolari effettivi aggiornati e della dichiarazione trasversale sui principi PNRR.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dirty="0">
                <a:latin typeface="Titillium Web"/>
              </a:rPr>
              <a:t>ATTENZIONE</a:t>
            </a:r>
            <a:r>
              <a:rPr lang="it-IT" sz="1400" b="0" dirty="0">
                <a:latin typeface="Titillium Web"/>
              </a:rPr>
              <a:t>: è necessario compilare la domanda entro il 15/11/2026</a:t>
            </a: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10839CE-0412-B967-D9D8-8B09335812DB}"/>
              </a:ext>
            </a:extLst>
          </p:cNvPr>
          <p:cNvSpPr/>
          <p:nvPr/>
        </p:nvSpPr>
        <p:spPr>
          <a:xfrm>
            <a:off x="7621838" y="5035835"/>
            <a:ext cx="1046885" cy="36901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E528EFDC-B725-0045-10AD-CAD0228639E9}"/>
              </a:ext>
            </a:extLst>
          </p:cNvPr>
          <p:cNvGrpSpPr/>
          <p:nvPr/>
        </p:nvGrpSpPr>
        <p:grpSpPr>
          <a:xfrm>
            <a:off x="3925823" y="1271016"/>
            <a:ext cx="7979307" cy="4315968"/>
            <a:chOff x="3925823" y="1271016"/>
            <a:chExt cx="7979307" cy="4315968"/>
          </a:xfrm>
        </p:grpSpPr>
        <p:pic>
          <p:nvPicPr>
            <p:cNvPr id="4" name="Image 0" descr="/mnt/data/gol_layout_work/unpacked/ppt/media/image14.png">
              <a:extLst>
                <a:ext uri="{FF2B5EF4-FFF2-40B4-BE49-F238E27FC236}">
                  <a16:creationId xmlns:a16="http://schemas.microsoft.com/office/drawing/2014/main" id="{84033070-BC99-1120-6AB6-F21053D82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5823" y="1271016"/>
              <a:ext cx="7979307" cy="4315968"/>
            </a:xfrm>
            <a:prstGeom prst="rect">
              <a:avLst/>
            </a:prstGeom>
            <a:ln>
              <a:solidFill>
                <a:srgbClr val="297A38"/>
              </a:solidFill>
            </a:ln>
            <a:effectLst>
              <a:outerShdw blurRad="19050" dist="15240" dir="2700000" algn="bl" rotWithShape="0">
                <a:srgbClr val="000000">
                  <a:alpha val="14000"/>
                </a:srgbClr>
              </a:outerShdw>
            </a:effectLst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C6B56CB-32A4-2B47-FF9A-910135AE2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4045" y="2441390"/>
              <a:ext cx="1378292" cy="333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7770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7C4E3-13D6-C6F0-3344-C48C17E01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D1A2E1-C55F-8D05-182B-C5C0217B0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b="1" dirty="0">
                <a:latin typeface="Titillium Web"/>
              </a:rPr>
              <a:t>Compilazione del Modulo – Sezione documenti</a:t>
            </a:r>
            <a:endParaRPr lang="en-US" b="1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6DA3907A-11E5-6101-29E5-D07CD679E7C9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E9E7617F-F992-E0B1-39D8-46C443BFB794}"/>
              </a:ext>
            </a:extLst>
          </p:cNvPr>
          <p:cNvSpPr txBox="1">
            <a:spLocks/>
          </p:cNvSpPr>
          <p:nvPr/>
        </p:nvSpPr>
        <p:spPr>
          <a:xfrm>
            <a:off x="286870" y="895476"/>
            <a:ext cx="3837455" cy="2581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In caso di </a:t>
            </a:r>
            <a:r>
              <a:rPr lang="it-IT" sz="1400" dirty="0">
                <a:latin typeface="Titillium Web"/>
              </a:rPr>
              <a:t>soggetto erogatore con numero di dipendenti pari o superiore a 15 e fino a 50</a:t>
            </a:r>
            <a:r>
              <a:rPr lang="it-IT" sz="1400" b="0" dirty="0">
                <a:latin typeface="Titillium Web"/>
              </a:rPr>
              <a:t> che abbia dichiarato di </a:t>
            </a:r>
            <a:r>
              <a:rPr lang="it-IT" sz="1400" dirty="0">
                <a:latin typeface="Titillium Web"/>
              </a:rPr>
              <a:t>allegare contestualmente la documentazione</a:t>
            </a:r>
            <a:r>
              <a:rPr lang="it-IT" sz="1400" b="0" dirty="0">
                <a:latin typeface="Titillium Web"/>
              </a:rPr>
              <a:t> aggiuntiva, il sistema richiede: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0" dirty="0">
                <a:latin typeface="Titillium Web"/>
              </a:rPr>
              <a:t>Caricamento della documentazione richiesta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0" dirty="0">
                <a:latin typeface="Titillium Web"/>
              </a:rPr>
              <a:t>Invio domanda al protocollo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dirty="0">
                <a:latin typeface="Titillium Web"/>
              </a:rPr>
              <a:t>ATTENZIONE</a:t>
            </a:r>
            <a:r>
              <a:rPr lang="it-IT" sz="1400" b="0" dirty="0">
                <a:latin typeface="Titillium Web"/>
              </a:rPr>
              <a:t>: è necessario compilare la domanda entro il 15/11/2026</a:t>
            </a: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1E96523-250C-0338-7A55-CC2EF1CD24DB}"/>
              </a:ext>
            </a:extLst>
          </p:cNvPr>
          <p:cNvSpPr/>
          <p:nvPr/>
        </p:nvSpPr>
        <p:spPr>
          <a:xfrm>
            <a:off x="8211058" y="3390704"/>
            <a:ext cx="3159376" cy="67686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AE920CF1-781C-3861-AC6A-7B4AFE04683D}"/>
              </a:ext>
            </a:extLst>
          </p:cNvPr>
          <p:cNvSpPr/>
          <p:nvPr/>
        </p:nvSpPr>
        <p:spPr>
          <a:xfrm>
            <a:off x="4737442" y="3307046"/>
            <a:ext cx="3223781" cy="67686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0C9D1591-D8B5-7A14-F95C-CE46388F8B1F}"/>
              </a:ext>
            </a:extLst>
          </p:cNvPr>
          <p:cNvSpPr/>
          <p:nvPr/>
        </p:nvSpPr>
        <p:spPr>
          <a:xfrm>
            <a:off x="4737442" y="4066619"/>
            <a:ext cx="3159376" cy="676865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5EC7713D-9C55-3AAB-BC4F-F6B98878C6CC}"/>
              </a:ext>
            </a:extLst>
          </p:cNvPr>
          <p:cNvSpPr/>
          <p:nvPr/>
        </p:nvSpPr>
        <p:spPr>
          <a:xfrm>
            <a:off x="7896819" y="5292962"/>
            <a:ext cx="939178" cy="325124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C5DF0CFF-8F61-ACE0-367D-AA9966E21B17}"/>
              </a:ext>
            </a:extLst>
          </p:cNvPr>
          <p:cNvGrpSpPr/>
          <p:nvPr/>
        </p:nvGrpSpPr>
        <p:grpSpPr>
          <a:xfrm>
            <a:off x="4599432" y="1011218"/>
            <a:ext cx="7077456" cy="4753268"/>
            <a:chOff x="4599432" y="1011218"/>
            <a:chExt cx="7077456" cy="4753268"/>
          </a:xfrm>
        </p:grpSpPr>
        <p:pic>
          <p:nvPicPr>
            <p:cNvPr id="5" name="Image 0" descr="/mnt/data/gol_layout_work/unpacked/ppt/media/image15.png">
              <a:extLst>
                <a:ext uri="{FF2B5EF4-FFF2-40B4-BE49-F238E27FC236}">
                  <a16:creationId xmlns:a16="http://schemas.microsoft.com/office/drawing/2014/main" id="{8FE61EF5-ACBB-99C1-C692-509766F81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9432" y="1011218"/>
              <a:ext cx="7077456" cy="4753268"/>
            </a:xfrm>
            <a:prstGeom prst="rect">
              <a:avLst/>
            </a:prstGeom>
            <a:ln>
              <a:solidFill>
                <a:srgbClr val="297A38"/>
              </a:solidFill>
            </a:ln>
            <a:effectLst>
              <a:outerShdw blurRad="19050" dist="15240" dir="2700000" algn="bl" rotWithShape="0">
                <a:srgbClr val="000000">
                  <a:alpha val="14000"/>
                </a:srgbClr>
              </a:outerShdw>
            </a:effectLst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37285EA4-9EA4-785F-2538-C6D31E550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7442" y="1560311"/>
              <a:ext cx="1198137" cy="290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3076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746D6-22E6-4D7A-BAED-C19FD4E0A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1C9EEE-C4DF-AC87-929B-7946F586F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" y="88694"/>
            <a:ext cx="11205882" cy="583659"/>
          </a:xfrm>
        </p:spPr>
        <p:txBody>
          <a:bodyPr>
            <a:normAutofit/>
          </a:bodyPr>
          <a:lstStyle/>
          <a:p>
            <a:r>
              <a:rPr lang="it-IT" sz="2400" b="1" dirty="0">
                <a:latin typeface="Titillium Web"/>
              </a:rPr>
              <a:t>Compilazione del Modulo – Sezione documenti</a:t>
            </a:r>
            <a:endParaRPr lang="en-US" b="1" dirty="0"/>
          </a:p>
        </p:txBody>
      </p:sp>
      <p:cxnSp>
        <p:nvCxnSpPr>
          <p:cNvPr id="6" name="Straight Connector 42">
            <a:extLst>
              <a:ext uri="{FF2B5EF4-FFF2-40B4-BE49-F238E27FC236}">
                <a16:creationId xmlns:a16="http://schemas.microsoft.com/office/drawing/2014/main" id="{AE9C93CA-8F5B-BA9F-94D7-C3E8623CC374}"/>
              </a:ext>
            </a:extLst>
          </p:cNvPr>
          <p:cNvCxnSpPr/>
          <p:nvPr/>
        </p:nvCxnSpPr>
        <p:spPr>
          <a:xfrm>
            <a:off x="-11415" y="680719"/>
            <a:ext cx="12204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>
            <a:extLst>
              <a:ext uri="{FF2B5EF4-FFF2-40B4-BE49-F238E27FC236}">
                <a16:creationId xmlns:a16="http://schemas.microsoft.com/office/drawing/2014/main" id="{FF52DCED-7498-C32D-8040-BC09797D4AEA}"/>
              </a:ext>
            </a:extLst>
          </p:cNvPr>
          <p:cNvSpPr txBox="1">
            <a:spLocks/>
          </p:cNvSpPr>
          <p:nvPr/>
        </p:nvSpPr>
        <p:spPr>
          <a:xfrm>
            <a:off x="286870" y="1286000"/>
            <a:ext cx="4599455" cy="40479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56633"/>
                </a:solidFill>
                <a:latin typeface="Titillium Web" panose="00000500000000000000" pitchFamily="2" charset="0"/>
                <a:ea typeface="+mj-ea"/>
                <a:cs typeface="Helvetica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b="0" dirty="0">
                <a:latin typeface="Titillium Web"/>
              </a:rPr>
              <a:t>In caso di </a:t>
            </a:r>
            <a:r>
              <a:rPr lang="it-IT" sz="1400" dirty="0">
                <a:latin typeface="Titillium Web"/>
              </a:rPr>
              <a:t>soggetto erogatore con numero di dipendenti pari o superiore a 15 e fino a 50</a:t>
            </a:r>
            <a:r>
              <a:rPr lang="it-IT" sz="1400" b="0" dirty="0">
                <a:latin typeface="Titillium Web"/>
              </a:rPr>
              <a:t> che abbia dichiarato di </a:t>
            </a:r>
            <a:r>
              <a:rPr lang="it-IT" sz="1400" u="sng" dirty="0">
                <a:latin typeface="Titillium Web"/>
              </a:rPr>
              <a:t>NON</a:t>
            </a:r>
            <a:r>
              <a:rPr lang="it-IT" sz="1400" b="0" u="sng" dirty="0">
                <a:latin typeface="Titillium Web"/>
              </a:rPr>
              <a:t> </a:t>
            </a:r>
            <a:r>
              <a:rPr lang="it-IT" sz="1400" dirty="0">
                <a:latin typeface="Titillium Web"/>
              </a:rPr>
              <a:t>allegare contestualmente la documentazione</a:t>
            </a:r>
            <a:r>
              <a:rPr lang="it-IT" sz="1400" b="0" dirty="0">
                <a:latin typeface="Titillium Web"/>
              </a:rPr>
              <a:t> aggiuntiva, il sistema richiede: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0" dirty="0">
                <a:latin typeface="Titillium Web"/>
              </a:rPr>
              <a:t>Caricamento della documentazione richiesta (quella base)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400" b="0" dirty="0">
                <a:latin typeface="Titillium Web"/>
              </a:rPr>
              <a:t>Invio domanda al protocollo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it-IT" sz="1400" dirty="0">
                <a:latin typeface="Titillium Web"/>
              </a:rPr>
              <a:t>ATTENZIONE</a:t>
            </a:r>
            <a:r>
              <a:rPr lang="it-IT" sz="1400" b="0" dirty="0">
                <a:latin typeface="Titillium Web"/>
              </a:rPr>
              <a:t>: è necessario compilare la domanda entro il 15/11/2026. La possibilità di allegare in un secondo momento la documentazione richiesta sarà resa disponibile a sistema in un momento successivo. In ogni caso è necessario procedere all’invio della documentazione entro il 28/02/2027</a:t>
            </a: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5D386E9C-1999-CD0F-156F-D0B819CC5143}"/>
              </a:ext>
            </a:extLst>
          </p:cNvPr>
          <p:cNvSpPr/>
          <p:nvPr/>
        </p:nvSpPr>
        <p:spPr>
          <a:xfrm>
            <a:off x="8254991" y="4685939"/>
            <a:ext cx="820590" cy="289249"/>
          </a:xfrm>
          <a:prstGeom prst="rect">
            <a:avLst/>
          </a:prstGeom>
          <a:solidFill>
            <a:srgbClr val="FFFFFF">
              <a:alpha val="0"/>
            </a:srgbClr>
          </a:solidFill>
          <a:ln w="30480">
            <a:solidFill>
              <a:srgbClr val="E3292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6CDA671-B9B5-9B27-E2EE-C42F668FE975}"/>
              </a:ext>
            </a:extLst>
          </p:cNvPr>
          <p:cNvGrpSpPr/>
          <p:nvPr/>
        </p:nvGrpSpPr>
        <p:grpSpPr>
          <a:xfrm>
            <a:off x="5376672" y="1714627"/>
            <a:ext cx="6254496" cy="3383026"/>
            <a:chOff x="5376672" y="1714627"/>
            <a:chExt cx="6254496" cy="3383026"/>
          </a:xfrm>
        </p:grpSpPr>
        <p:pic>
          <p:nvPicPr>
            <p:cNvPr id="4" name="Image 0" descr="/mnt/data/gol_layout_work/unpacked/ppt/media/image14.png">
              <a:extLst>
                <a:ext uri="{FF2B5EF4-FFF2-40B4-BE49-F238E27FC236}">
                  <a16:creationId xmlns:a16="http://schemas.microsoft.com/office/drawing/2014/main" id="{13C2E669-8890-8516-84F4-4574D5458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6672" y="1714627"/>
              <a:ext cx="6254496" cy="3383026"/>
            </a:xfrm>
            <a:prstGeom prst="rect">
              <a:avLst/>
            </a:prstGeom>
            <a:ln>
              <a:solidFill>
                <a:srgbClr val="297A38"/>
              </a:solidFill>
            </a:ln>
            <a:effectLst>
              <a:outerShdw blurRad="19050" dist="15240" dir="2700000" algn="bl" rotWithShape="0">
                <a:srgbClr val="000000">
                  <a:alpha val="14000"/>
                </a:srgbClr>
              </a:outerShdw>
            </a:effectLst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8146D7C-641A-15D8-E98F-B91D348D1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7416" y="2617853"/>
              <a:ext cx="1059848" cy="256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6499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297A38"/>
        </a:solidFill>
        <a:ln>
          <a:noFill/>
        </a:ln>
        <a:effectLst/>
      </a:spPr>
      <a:bodyPr rtlCol="0" anchor="ctr"/>
      <a:lstStyle>
        <a:defPPr algn="ctr">
          <a:defRPr dirty="0">
            <a:latin typeface="Titillium Web" panose="00000500000000000000" pitchFamily="2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297A38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>
        <a:spAutoFit/>
      </a:bodyPr>
      <a:lstStyle>
        <a:defPPr algn="l">
          <a:defRPr b="1" dirty="0">
            <a:latin typeface="Titillium Web" panose="00000500000000000000" pitchFamily="2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798</Words>
  <Application>Microsoft Office PowerPoint</Application>
  <PresentationFormat>Widescreen</PresentationFormat>
  <Paragraphs>62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Calibri</vt:lpstr>
      <vt:lpstr>Helvetica</vt:lpstr>
      <vt:lpstr>Titillium Web</vt:lpstr>
      <vt:lpstr>Office Theme</vt:lpstr>
      <vt:lpstr>Tema di Office</vt:lpstr>
      <vt:lpstr>Accesso al Modulo</vt:lpstr>
      <vt:lpstr>Accesso al Modulo</vt:lpstr>
      <vt:lpstr>Compilazione del Modulo – Sezione Dati Generali</vt:lpstr>
      <vt:lpstr>Compilazione del Modulo – Sezione Titolari Effettivi</vt:lpstr>
      <vt:lpstr>Compilazione del Modulo – ENTI PRIVATI</vt:lpstr>
      <vt:lpstr>Compilazione del Modulo – ENTI PUBBLICI</vt:lpstr>
      <vt:lpstr>Compilazione del Modulo – Sezione Titolari Effettivi</vt:lpstr>
      <vt:lpstr>Compilazione del Modulo – Sezione Titolari Effettivi </vt:lpstr>
      <vt:lpstr>Compilazione del Modulo – VARIAZIONI Enti Privati </vt:lpstr>
      <vt:lpstr>Compilazione del Modulo – VARIAZIONI Enti Pubblici </vt:lpstr>
      <vt:lpstr>Compilazione del Modulo – Sezione Principi Trasversali</vt:lpstr>
      <vt:lpstr>Compilazione del Modulo – Sezione Principi Trasversali</vt:lpstr>
      <vt:lpstr>Compilazione del Modulo – Sezione Principi Trasversali</vt:lpstr>
      <vt:lpstr>Compilazione del Modulo – Sezione documenti</vt:lpstr>
      <vt:lpstr>Compilazione del Modulo – Sezione documenti</vt:lpstr>
      <vt:lpstr>Compilazione del Modulo – Sezione documenti</vt:lpstr>
    </vt:vector>
  </TitlesOfParts>
  <Company>Accenture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 - Caricamento Attestazione Principi Trasversali / Titolarità</dc:title>
  <dc:subject>Impaginazione note operatori GOL</dc:subject>
  <dc:creator>OpenAI</dc:creator>
  <cp:lastModifiedBy>utente</cp:lastModifiedBy>
  <cp:revision>5</cp:revision>
  <dcterms:created xsi:type="dcterms:W3CDTF">2026-10-16T10:50:21Z</dcterms:created>
  <dcterms:modified xsi:type="dcterms:W3CDTF">2026-10-19T16:30:46Z</dcterms:modified>
</cp:coreProperties>
</file>